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939F2-BCE0-AB47-8DAF-3635FF4C07D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6"/>
    <p:restoredTop sz="96405"/>
  </p:normalViewPr>
  <p:slideViewPr>
    <p:cSldViewPr snapToGrid="0" snapToObjects="1">
      <p:cViewPr varScale="1">
        <p:scale>
          <a:sx n="141" d="100"/>
          <a:sy n="141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85F0-629B-EA46-B225-FB5C47168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33BF-F33B-2345-82EE-A84FFCAC5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1965-BF9D-5448-BA9A-04D39F90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EAF53-A95A-A44A-87ED-1DBA1B00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7E3E-D055-E044-BC82-9D445C23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62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DAC-0C94-6D47-96C6-18F8A6FD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89E90-A55F-2341-9305-1235EA8BA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2D1E-882A-1C41-AF0D-4AD8A261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693F-F27D-6E43-B1A5-145CCF5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26AE-FA4C-694E-BC27-6D925534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40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33746-6DB6-3C43-AAD3-6EE8802B6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E2D2A-7B23-D34B-BD8D-D842BB086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B8BD-B4FB-9F4A-A03A-C2D14700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9B3F0-681F-7841-B7BA-7ED2AD9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37E4A-DAB0-A649-9494-0692DBF7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541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D08-79D8-DD45-B2DF-8D1FC109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AEE1-7181-3F4F-A5FF-FF24E237C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840A-3146-B843-8074-93F4F8A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13724-5931-9644-91B9-238E5972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739F-BCEF-1E47-83B0-4911C348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406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6CF9-E08F-8542-8C43-8657F89E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55364-3FEF-8F44-8AD6-035CBD310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BF14-47C0-3844-AD2B-55271B93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3F52A-4A16-1444-BEC6-0DE43D66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28269-3C4D-D748-92F3-F4FA783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678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5393-C0F3-D34B-824A-45F95FFB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4986-7811-6E41-AFA2-4DACEA59D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6D7E-170A-CB43-8C4B-C3ED3EFE1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C6608-1116-C448-8D7C-33BDD35B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AD022-36E2-9F45-8D96-D936D213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22E21-3FE9-2043-9AD5-4492287E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145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3706-6E02-1643-B00E-BD024539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BE52-5FC3-D343-87F0-C6EF6A902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93601-38F4-9D41-BCDD-F8D782F78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75A2B-9AE0-7348-A3C8-B97A627FD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A7DFC-36F6-E241-9F76-4F62F9229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1C884-568B-C047-BAFC-549EDC61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B40B9-A5BD-C441-97FC-0F7C5D8F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33AA8-D975-364C-99A7-ABF4562F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831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25BE-2DF2-D843-8873-478CF959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3FE2D-EF17-AF49-8C0F-A7A78BCC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8BF5D-946B-AC45-9D29-CCCE4194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5FD06-F516-B846-9A4A-DA141A23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662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9BEEF-11DA-774D-81EF-C88CFF41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DB546-444D-EA47-9E34-9F1A18A2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701B-0C32-E14F-8714-EAE9F007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576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0053-A91A-094B-A93E-222D7EB1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82B5-4815-7F4F-846A-E2EC530CD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1A27-D674-D347-BD2E-F3028477C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D6151-BD86-984C-8E60-F790CB35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63A0-960B-8544-A31B-109D665A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451E5-678A-7745-B16E-DA7359F4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031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D6D5-BBA5-D04E-8ABB-20630E83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6A988-F617-7C4A-81BC-807CC19E2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BC674-5C47-6F47-BA34-570CF7B7F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4F09F-0AD0-E247-9F32-128E232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B1790-279C-EE46-AA3E-AE9B1A87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BCCBA-E56A-C547-B691-553E4392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1283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298D3-3295-6047-907D-6EF0B594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3800-432F-6D43-A544-3F48C56E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B252-E0F9-8D48-A193-E67090D59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5EDE-C9E2-8449-A1B7-52332E12E20C}" type="datetimeFigureOut">
              <a:rPr lang="en-RU" smtClean="0"/>
              <a:t>05.03.2021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3679D-7106-CC46-AB0B-0D4AD705B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EF9DB-E7C6-1F45-86F1-5A9D71374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789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dyer/ai-qual/felzenszwalb-ijcv04.pdf" TargetMode="External"/><Relationship Id="rId2" Type="http://schemas.openxmlformats.org/officeDocument/2006/relationships/hyperlink" Target="https://staff.fnwi.uva.nl/th.gevers/pub/GeversIJCV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5/papers/Girshick_Fast_R-CNN_ICCV_2015_paper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638-faster-r-cnn-towards-real-time-object-detection-with-region-proposal-networks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hal.inria.fr/file/index/docid/548512/filename/hog_cvpr2005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2325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12.08242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2767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7/papers/Lin_Focal_Loss_for_ICCV_2017_paper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.inrialpes.fr/~oneata/reading_group/dpm.pdf" TargetMode="External"/><Relationship Id="rId2" Type="http://schemas.openxmlformats.org/officeDocument/2006/relationships/hyperlink" Target="http://people.eecs.berkeley.edu/~efros/courses/LBMV09/presentations/latent_present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oryofcomputing.org/articles/v008a019/v008a01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4/papers/Girshick_Rich_Feature_Hierarchies_2014_CVPR_paper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230D-51DF-4243-A57B-E88FA0103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Выделение объектов на изображении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0858C-7607-D341-A9A6-53CBA8FD8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HoG+SVM</a:t>
            </a:r>
            <a:r>
              <a:rPr lang="en-US" dirty="0"/>
              <a:t>, DPM, RCNN, FAST RCNN, FASTER RCNN, YOLO, SSD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1561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F2E5-6461-4544-BFC1-7D7051AE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- </a:t>
            </a:r>
            <a:r>
              <a:rPr lang="ru-RU" dirty="0"/>
              <a:t>стадии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A20B-16C9-4B43-AD2F-EFCF6131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Selective search, </a:t>
            </a:r>
            <a:r>
              <a:rPr lang="en-GB" dirty="0" err="1"/>
              <a:t>Uijlings</a:t>
            </a:r>
            <a:r>
              <a:rPr lang="en-GB" dirty="0"/>
              <a:t>, Jasper RR, Koen EA Van De Sande, Theo </a:t>
            </a:r>
            <a:r>
              <a:rPr lang="en-GB" dirty="0" err="1"/>
              <a:t>Gevers</a:t>
            </a:r>
            <a:r>
              <a:rPr lang="en-GB" dirty="0"/>
              <a:t>, and Arnold WM </a:t>
            </a:r>
            <a:r>
              <a:rPr lang="en-GB" dirty="0" err="1"/>
              <a:t>Smeulders</a:t>
            </a:r>
            <a:r>
              <a:rPr lang="en-GB" dirty="0"/>
              <a:t>. "Selective search for object recognition." </a:t>
            </a:r>
            <a:r>
              <a:rPr lang="en-GB" i="1" dirty="0"/>
              <a:t>International journal of computer vision</a:t>
            </a:r>
            <a:r>
              <a:rPr lang="en-GB" dirty="0"/>
              <a:t> 104, no. 2 (2013): 154-171. </a:t>
            </a:r>
            <a:r>
              <a:rPr lang="en-GB" dirty="0">
                <a:hlinkClick r:id="rId2"/>
              </a:rPr>
              <a:t>https://staff.fnwi.uva.nl/th.gevers/pub/GeversIJCV2013.pdf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"Efficient graph-based image segmentation." </a:t>
            </a:r>
            <a:r>
              <a:rPr lang="en-GB" i="1" dirty="0"/>
              <a:t>International journal of computer vision</a:t>
            </a:r>
            <a:r>
              <a:rPr lang="en-GB" dirty="0"/>
              <a:t> 59, no. 2 (2004): 167-181.</a:t>
            </a:r>
            <a:r>
              <a:rPr lang="ru-RU" dirty="0"/>
              <a:t> </a:t>
            </a:r>
            <a:r>
              <a:rPr lang="en-GB" dirty="0">
                <a:hlinkClick r:id="rId3"/>
              </a:rPr>
              <a:t>http://pages.cs.wisc.edu/~dyer/ai-qual/felzenszwalb-ijcv04.pdf</a:t>
            </a:r>
            <a:r>
              <a:rPr lang="ru-RU" dirty="0"/>
              <a:t> </a:t>
            </a:r>
            <a:endParaRPr lang="en-GB" dirty="0"/>
          </a:p>
          <a:p>
            <a:pPr marL="514350" indent="-514350">
              <a:buAutoNum type="arabicPeriod"/>
            </a:pPr>
            <a:r>
              <a:rPr lang="ru-RU" dirty="0" err="1"/>
              <a:t>Дообучение</a:t>
            </a:r>
            <a:r>
              <a:rPr lang="ru-RU" dirty="0"/>
              <a:t> </a:t>
            </a:r>
            <a:r>
              <a:rPr lang="en-GB" dirty="0" err="1"/>
              <a:t>AlexNet</a:t>
            </a:r>
            <a:r>
              <a:rPr lang="en-GB" dirty="0"/>
              <a:t> </a:t>
            </a:r>
            <a:r>
              <a:rPr lang="ru-RU" dirty="0"/>
              <a:t>на </a:t>
            </a:r>
            <a:r>
              <a:rPr lang="en-GB" dirty="0"/>
              <a:t>VOC PASCAL 2012 dataset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Регрессия координат ограничивающих прямоугольников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7939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33CB-B26C-2748-9AD4-5EB21D04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82E741-987E-4348-8F1D-9D157DE5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2833"/>
            <a:ext cx="10515600" cy="18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966F-9C56-BC4B-8D10-B2954B18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FAST R-CNN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181AD-ECF6-0B4A-A893-7D83453AD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BD6D8-628B-D14E-9FDC-83E06B20E8DB}"/>
              </a:ext>
            </a:extLst>
          </p:cNvPr>
          <p:cNvSpPr txBox="1"/>
          <p:nvPr/>
        </p:nvSpPr>
        <p:spPr>
          <a:xfrm>
            <a:off x="223736" y="5982511"/>
            <a:ext cx="1146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Ross. "Fast r-</a:t>
            </a:r>
            <a:r>
              <a:rPr lang="en-GB" dirty="0" err="1"/>
              <a:t>cnn</a:t>
            </a:r>
            <a:r>
              <a:rPr lang="en-GB" dirty="0"/>
              <a:t>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1440-1448. 2015.</a:t>
            </a:r>
          </a:p>
          <a:p>
            <a:r>
              <a:rPr lang="en-GB" dirty="0">
                <a:hlinkClick r:id="rId3"/>
              </a:rPr>
              <a:t>http://openaccess.thecvf.com/content_iccv_2015/papers/Girshick_Fast_R-CNN_ICCV_2015_paper.pdf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2772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E195-8095-CF4F-BB16-C6621DE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моменты </a:t>
            </a:r>
            <a:r>
              <a:rPr lang="en-RU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AE03-29BB-FE46-8764-469886EA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err="1"/>
              <a:t>Минибатч</a:t>
            </a:r>
            <a:r>
              <a:rPr lang="ru-RU" dirty="0"/>
              <a:t> размером 256 набирается из 128 подобластей двух изображений</a:t>
            </a:r>
          </a:p>
          <a:p>
            <a:pPr marL="514350" indent="-514350">
              <a:buAutoNum type="arabicPeriod"/>
            </a:pPr>
            <a:r>
              <a:rPr lang="ru-RU" dirty="0"/>
              <a:t>Тренируется суммарная функция потерь по локализации и по классификации</a:t>
            </a:r>
            <a:r>
              <a:rPr lang="en-US" dirty="0"/>
              <a:t> (u-</a:t>
            </a:r>
            <a:r>
              <a:rPr lang="ru-RU" dirty="0"/>
              <a:t>класс, </a:t>
            </a:r>
            <a:r>
              <a:rPr lang="en-US" dirty="0"/>
              <a:t>v</a:t>
            </a:r>
            <a:r>
              <a:rPr lang="ru-RU" dirty="0"/>
              <a:t> и </a:t>
            </a:r>
            <a:r>
              <a:rPr lang="en-US" dirty="0"/>
              <a:t>p - </a:t>
            </a:r>
            <a:r>
              <a:rPr lang="ru-RU" dirty="0"/>
              <a:t>координаты прямоугольника в разметке, </a:t>
            </a:r>
            <a:r>
              <a:rPr lang="en-US" dirty="0"/>
              <a:t>t – </a:t>
            </a:r>
            <a:r>
              <a:rPr lang="ru-RU" dirty="0"/>
              <a:t>выданные </a:t>
            </a:r>
            <a:r>
              <a:rPr lang="ru-RU" dirty="0" err="1"/>
              <a:t>нейросетью</a:t>
            </a:r>
            <a:r>
              <a:rPr lang="ru-RU" dirty="0"/>
              <a:t> координаты</a:t>
            </a:r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В прямом проходе используются кандидаты </a:t>
            </a:r>
            <a:r>
              <a:rPr lang="en-US" dirty="0"/>
              <a:t>region proposals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92E37-CBF0-C247-8A2A-1F3B4D80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4" y="3945975"/>
            <a:ext cx="5532877" cy="457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417EA-2261-2A40-B954-7759D014A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45" y="3957573"/>
            <a:ext cx="4984155" cy="74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E2B87-2697-2343-9648-ACFF0F74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79" y="4698712"/>
            <a:ext cx="4172617" cy="8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D93E-83C5-A343-9333-4F5E8718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RU" dirty="0"/>
              <a:t>Faster 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13D7-CEF5-2D4E-BA0F-BA3FDB7B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49" y="1444129"/>
            <a:ext cx="67183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26484-FD7C-664B-86A3-F3434A9101C2}"/>
              </a:ext>
            </a:extLst>
          </p:cNvPr>
          <p:cNvSpPr txBox="1"/>
          <p:nvPr/>
        </p:nvSpPr>
        <p:spPr>
          <a:xfrm>
            <a:off x="263610" y="5934670"/>
            <a:ext cx="1166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Ren, </a:t>
            </a:r>
            <a:r>
              <a:rPr lang="en-GB" dirty="0" err="1"/>
              <a:t>Shaoqing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Ross </a:t>
            </a:r>
            <a:r>
              <a:rPr lang="en-GB" dirty="0" err="1"/>
              <a:t>Girshick</a:t>
            </a:r>
            <a:r>
              <a:rPr lang="en-GB" dirty="0"/>
              <a:t>, and Jian Sun. "Faster r-</a:t>
            </a:r>
            <a:r>
              <a:rPr lang="en-GB" dirty="0" err="1"/>
              <a:t>cnn</a:t>
            </a:r>
            <a:r>
              <a:rPr lang="en-GB" dirty="0"/>
              <a:t>: Towards real-time object detection with region proposal networks." In </a:t>
            </a:r>
            <a:r>
              <a:rPr lang="en-GB" i="1" dirty="0"/>
              <a:t>Advances in neural information processing systems</a:t>
            </a:r>
            <a:r>
              <a:rPr lang="en-GB" dirty="0"/>
              <a:t>, pp. 91-99. 2015.</a:t>
            </a:r>
          </a:p>
          <a:p>
            <a:r>
              <a:rPr lang="en-GB" dirty="0">
                <a:hlinkClick r:id="rId3"/>
              </a:rPr>
              <a:t>http://papers.nips.cc/paper/5638-faster-r-cnn-towards-real-time-object-detection-with-region-proposal-networks.pdf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990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12D2-42BD-E940-9494-AED07DFA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</a:t>
            </a:r>
            <a:r>
              <a:rPr lang="en-RU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08DF-0E40-A64D-A375-BBD45354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Используется подход </a:t>
            </a:r>
            <a:r>
              <a:rPr lang="en-RU" dirty="0"/>
              <a:t>Fast RCNN </a:t>
            </a:r>
            <a:r>
              <a:rPr lang="ru-RU" dirty="0"/>
              <a:t>с построением </a:t>
            </a:r>
            <a:r>
              <a:rPr lang="en-US" dirty="0"/>
              <a:t>RPN</a:t>
            </a:r>
          </a:p>
          <a:p>
            <a:pPr marL="514350" indent="-514350">
              <a:buAutoNum type="arabicPeriod"/>
            </a:pPr>
            <a:r>
              <a:rPr lang="ru-RU" dirty="0"/>
              <a:t>Для </a:t>
            </a:r>
            <a:r>
              <a:rPr lang="en-US" dirty="0"/>
              <a:t>RPN </a:t>
            </a:r>
            <a:r>
              <a:rPr lang="ru-RU" dirty="0"/>
              <a:t>используется регрессор по отношению к анкерам</a:t>
            </a:r>
            <a:r>
              <a:rPr lang="en-US" dirty="0"/>
              <a:t>:</a:t>
            </a: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Четыре стадии тренировки (1) тренируем </a:t>
            </a:r>
            <a:r>
              <a:rPr lang="en-US" dirty="0"/>
              <a:t>RPN, (2) </a:t>
            </a:r>
            <a:r>
              <a:rPr lang="ru-RU" dirty="0"/>
              <a:t>тренируем </a:t>
            </a:r>
            <a:r>
              <a:rPr lang="en-US" dirty="0"/>
              <a:t>Fast R-CNN, </a:t>
            </a:r>
            <a:r>
              <a:rPr lang="ru-RU" dirty="0"/>
              <a:t>используя гипотезы сети из шага (1), (3) тренируем </a:t>
            </a:r>
            <a:r>
              <a:rPr lang="en-US" dirty="0"/>
              <a:t>RPN, </a:t>
            </a:r>
            <a:r>
              <a:rPr lang="ru-RU" dirty="0"/>
              <a:t>используя веса в свёртках из шага (2),и не изменяя их, (4) </a:t>
            </a:r>
            <a:r>
              <a:rPr lang="ru-RU" dirty="0" err="1"/>
              <a:t>дообучаем</a:t>
            </a:r>
            <a:r>
              <a:rPr lang="ru-RU" dirty="0"/>
              <a:t> </a:t>
            </a:r>
            <a:r>
              <a:rPr lang="en-US" dirty="0"/>
              <a:t>Fast R-CNN, </a:t>
            </a:r>
            <a:r>
              <a:rPr lang="ru-RU" dirty="0"/>
              <a:t>изменяя в ней только </a:t>
            </a:r>
            <a:r>
              <a:rPr lang="ru-RU" dirty="0" err="1"/>
              <a:t>полносвязные</a:t>
            </a:r>
            <a:r>
              <a:rPr lang="ru-RU" dirty="0"/>
              <a:t> слои.</a:t>
            </a:r>
            <a:endParaRPr lang="en-US" dirty="0"/>
          </a:p>
          <a:p>
            <a:pPr marL="514350" indent="-514350">
              <a:buAutoNum type="arabicPeriod"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1D08-8DCE-0A49-86B9-16759C4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4" y="2817814"/>
            <a:ext cx="7003878" cy="719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F732-E367-F143-8EE5-53097899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14" y="3485669"/>
            <a:ext cx="7900431" cy="5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BE8-4811-7A42-BBCE-8FB89D1A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6826C-0D79-C248-BE15-EFC71DE8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789" y="1825625"/>
            <a:ext cx="65044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B63F-83E2-0E4A-A647-AC5C357F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D3E7C-3995-224B-9D7D-882827FB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74" y="1825625"/>
            <a:ext cx="9956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BAC2-0BE0-DB47-B57E-E1781554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CC76-BAF1-444A-8BD4-0A1B8E8B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Тренируем сеть в </a:t>
            </a:r>
            <a:r>
              <a:rPr lang="ru-RU" dirty="0" err="1"/>
              <a:t>свёрточной</a:t>
            </a:r>
            <a:r>
              <a:rPr lang="ru-RU" dirty="0"/>
              <a:t> части на </a:t>
            </a:r>
            <a:r>
              <a:rPr lang="en-US" dirty="0"/>
              <a:t>ImageNet</a:t>
            </a:r>
          </a:p>
          <a:p>
            <a:pPr marL="514350" indent="-514350">
              <a:buAutoNum type="arabicPeriod"/>
            </a:pPr>
            <a:r>
              <a:rPr lang="ru-RU" dirty="0"/>
              <a:t>Остаток </a:t>
            </a:r>
            <a:r>
              <a:rPr lang="ru-RU" dirty="0" err="1"/>
              <a:t>дотренировываем</a:t>
            </a:r>
            <a:r>
              <a:rPr lang="ru-RU" dirty="0"/>
              <a:t> с помощью функции потерь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67D59-6F7A-9749-AB0C-2EDD54E3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6" y="2769673"/>
            <a:ext cx="5870146" cy="39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FE7C-18A8-4F40-9E8D-25CE351D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FB2221-5DBD-974C-A8A7-487A6B0E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693" y="1825625"/>
            <a:ext cx="69346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4A5F-5D58-634B-8776-B229C8E5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HOG – </a:t>
            </a:r>
            <a:r>
              <a:rPr lang="ru-RU" dirty="0"/>
              <a:t>гистограмма ориентированных градиентов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AA7F7-4EDF-9C44-AD45-A777DB6879D4}"/>
              </a:ext>
            </a:extLst>
          </p:cNvPr>
          <p:cNvSpPr txBox="1"/>
          <p:nvPr/>
        </p:nvSpPr>
        <p:spPr>
          <a:xfrm>
            <a:off x="252919" y="5719864"/>
            <a:ext cx="1159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Dalal</a:t>
            </a:r>
            <a:r>
              <a:rPr lang="en-GB" dirty="0"/>
              <a:t>, Navneet, and Bill </a:t>
            </a:r>
            <a:r>
              <a:rPr lang="en-GB" dirty="0" err="1"/>
              <a:t>Triggs</a:t>
            </a:r>
            <a:r>
              <a:rPr lang="en-GB" dirty="0"/>
              <a:t>. "Histograms of oriented gradients for human detection." In </a:t>
            </a:r>
            <a:r>
              <a:rPr lang="en-GB" i="1" dirty="0"/>
              <a:t>2005 IEEE computer society conference on computer vision and pattern recognition (CVPR'05)</a:t>
            </a:r>
            <a:r>
              <a:rPr lang="en-GB" dirty="0"/>
              <a:t>, vol. 1, pp. 886-893. IEEE, 2005.</a:t>
            </a:r>
          </a:p>
          <a:p>
            <a:r>
              <a:rPr lang="en-GB" dirty="0">
                <a:hlinkClick r:id="rId2"/>
              </a:rPr>
              <a:t>https://hal.inria.fr/file/index/docid/548512/filename/hog_cvpr2005.pdf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C5AD-D464-5B45-97F8-503EA20F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1781936"/>
            <a:ext cx="7289260" cy="35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163-8020-344F-BE40-54FAB04B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SSD – single shot detector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2D28D-4FDA-C244-8F85-7A9101B5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6" y="2026508"/>
            <a:ext cx="11694034" cy="36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FBFB2-E534-BE47-ACCE-52DBC1953FFE}"/>
              </a:ext>
            </a:extLst>
          </p:cNvPr>
          <p:cNvSpPr txBox="1"/>
          <p:nvPr/>
        </p:nvSpPr>
        <p:spPr>
          <a:xfrm>
            <a:off x="319216" y="5846544"/>
            <a:ext cx="11553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Liu, Wei, Dragomir </a:t>
            </a:r>
            <a:r>
              <a:rPr lang="en-GB" dirty="0" err="1"/>
              <a:t>Anguelov</a:t>
            </a:r>
            <a:r>
              <a:rPr lang="en-GB" dirty="0"/>
              <a:t>, Dumitru Erhan, Christian </a:t>
            </a:r>
            <a:r>
              <a:rPr lang="en-GB" dirty="0" err="1"/>
              <a:t>Szegedy</a:t>
            </a:r>
            <a:r>
              <a:rPr lang="en-GB" dirty="0"/>
              <a:t>, Scott Reed, Cheng-Yang Fu, and Alexander C. Berg. "</a:t>
            </a:r>
            <a:r>
              <a:rPr lang="en-GB" dirty="0" err="1"/>
              <a:t>Ssd</a:t>
            </a:r>
            <a:r>
              <a:rPr lang="en-GB" dirty="0"/>
              <a:t>: Single shot </a:t>
            </a:r>
            <a:r>
              <a:rPr lang="en-GB" dirty="0" err="1"/>
              <a:t>multibox</a:t>
            </a:r>
            <a:r>
              <a:rPr lang="en-GB" dirty="0"/>
              <a:t> detector." In </a:t>
            </a:r>
            <a:r>
              <a:rPr lang="en-GB" i="1" dirty="0"/>
              <a:t>European conference on computer vision</a:t>
            </a:r>
            <a:r>
              <a:rPr lang="en-GB" dirty="0"/>
              <a:t>, pp. 21-37. Springer, Cham, 2016.</a:t>
            </a:r>
          </a:p>
          <a:p>
            <a:r>
              <a:rPr lang="en-GB" dirty="0">
                <a:hlinkClick r:id="rId3"/>
              </a:rPr>
              <a:t>https://arxiv.org/pdf/1512.02325.pdf</a:t>
            </a:r>
            <a:endParaRPr lang="en-GB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8760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112-C91D-8445-AACF-257D2067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US" dirty="0"/>
              <a:t>SSD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F23EDD-D2C2-DF40-B735-15DFD2B4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445"/>
            <a:ext cx="10515600" cy="39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04D4-234F-864A-B719-CCF6A40B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RU" dirty="0"/>
              <a:t>SSD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96A7-927F-F94C-8BBF-1C1A3E8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1" y="1690688"/>
            <a:ext cx="5666946" cy="74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D4AB-A1AF-2841-9352-D56B76C7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11" y="2642050"/>
            <a:ext cx="6692557" cy="2478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9C008-51CE-F846-80A6-B13326B7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11" y="5081621"/>
            <a:ext cx="8608540" cy="101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C6CEC-F99B-AC4F-88BF-C85EE72DD579}"/>
              </a:ext>
            </a:extLst>
          </p:cNvPr>
          <p:cNvSpPr txBox="1"/>
          <p:nvPr/>
        </p:nvSpPr>
        <p:spPr>
          <a:xfrm>
            <a:off x="1408670" y="6314303"/>
            <a:ext cx="781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Минибатчи</a:t>
            </a:r>
            <a:r>
              <a:rPr lang="ru-RU" dirty="0"/>
              <a:t> набираем по мере пересечения с анкерами – 0.1, 0.3, 0.5, 0.7, 0.9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0151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DB09-FD72-0743-93E6-7671F493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SSD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9C0F6-BA41-3A47-8D52-843BB8EF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1" y="1445740"/>
            <a:ext cx="11890218" cy="2302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41BAD-AC0D-F249-88E4-643FAD07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45" y="3954162"/>
            <a:ext cx="7249299" cy="21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5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08C7-ECD0-5B48-8904-FFEA1F9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YOLO9000: Better, Faster, Stronger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A03D-B9DE-B44F-A8D1-3988E5C0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Улучшения:</a:t>
            </a:r>
          </a:p>
          <a:p>
            <a:pPr marL="514350" indent="-514350">
              <a:buAutoNum type="arabicPeriod"/>
            </a:pPr>
            <a:r>
              <a:rPr lang="en-US" dirty="0"/>
              <a:t>Batch normalization </a:t>
            </a:r>
            <a:r>
              <a:rPr lang="ru-RU" dirty="0"/>
              <a:t>и другие небольшие модификации </a:t>
            </a:r>
            <a:r>
              <a:rPr lang="en-US" dirty="0"/>
              <a:t>VGG</a:t>
            </a:r>
          </a:p>
          <a:p>
            <a:pPr marL="514350" indent="-514350">
              <a:buAutoNum type="arabicPeriod"/>
            </a:pPr>
            <a:r>
              <a:rPr lang="en-US" dirty="0"/>
              <a:t>224x224 -&gt; 448x448</a:t>
            </a:r>
          </a:p>
          <a:p>
            <a:pPr marL="514350" indent="-514350">
              <a:buAutoNum type="arabicPeriod"/>
            </a:pPr>
            <a:r>
              <a:rPr lang="ru-RU" dirty="0"/>
              <a:t>Использование якорей – как </a:t>
            </a:r>
            <a:r>
              <a:rPr lang="en-US" dirty="0"/>
              <a:t>Fast RCNN, </a:t>
            </a:r>
            <a:r>
              <a:rPr lang="ru-RU" dirty="0"/>
              <a:t>как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Размеры якорей предварительно оцениваются по входному </a:t>
            </a:r>
            <a:r>
              <a:rPr lang="en-US" dirty="0" err="1"/>
              <a:t>dataset’y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2 </a:t>
            </a:r>
            <a:r>
              <a:rPr lang="ru-RU" dirty="0"/>
              <a:t>масштаба для регрессии рамок, примерно как в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Тренировка с переключением масштабов 320</a:t>
            </a:r>
            <a:r>
              <a:rPr lang="en-US" dirty="0"/>
              <a:t>x320 &lt;-&gt; 608x608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Классификация в рамках иерархии </a:t>
            </a:r>
            <a:r>
              <a:rPr lang="en-US" dirty="0"/>
              <a:t>wordnet</a:t>
            </a:r>
          </a:p>
          <a:p>
            <a:pPr marL="514350" indent="-514350">
              <a:buAutoNum type="arabicPeriod"/>
            </a:pP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EF577-8CF1-BD49-9938-619269C75052}"/>
              </a:ext>
            </a:extLst>
          </p:cNvPr>
          <p:cNvSpPr txBox="1"/>
          <p:nvPr/>
        </p:nvSpPr>
        <p:spPr>
          <a:xfrm>
            <a:off x="170935" y="6169709"/>
            <a:ext cx="1185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Redmon, Joseph, and Ali Farhadi. "YOLO9000: better, faster, stronger."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7263-7271. 2017. </a:t>
            </a:r>
            <a:r>
              <a:rPr lang="en-GB" dirty="0">
                <a:hlinkClick r:id="rId2"/>
              </a:rPr>
              <a:t>https://arxiv.org/pdf/1612.08242.pdf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848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1416-499E-FF41-8B09-0000210A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/>
              <a:t>YOLOv2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6DAD33-E22F-5B49-BCFA-FFF85329A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47" y="1825625"/>
            <a:ext cx="7477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09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F293-9D70-5247-9073-E486D933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RU" dirty="0"/>
              <a:t>YOLOv3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32AA94-5BCC-A343-A0A3-80B7A90E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885" y="1825625"/>
            <a:ext cx="72522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11534-9E7F-E74C-B8D7-CD4771A81AC7}"/>
              </a:ext>
            </a:extLst>
          </p:cNvPr>
          <p:cNvSpPr txBox="1"/>
          <p:nvPr/>
        </p:nvSpPr>
        <p:spPr>
          <a:xfrm>
            <a:off x="358346" y="6176963"/>
            <a:ext cx="1081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Redmon, Joseph, and Ali Farhadi. "Yolov3: An incremental improvement." </a:t>
            </a:r>
            <a:r>
              <a:rPr lang="en-GB" i="1" dirty="0" err="1"/>
              <a:t>arXiv</a:t>
            </a:r>
            <a:r>
              <a:rPr lang="en-GB" i="1" dirty="0"/>
              <a:t> preprint arXiv:1804.02767</a:t>
            </a:r>
            <a:r>
              <a:rPr lang="en-GB" dirty="0"/>
              <a:t> (2018).</a:t>
            </a:r>
          </a:p>
          <a:p>
            <a:r>
              <a:rPr lang="en-GB" dirty="0">
                <a:hlinkClick r:id="rId3"/>
              </a:rPr>
              <a:t>https://arxiv.org/pdf/1804.02767.pdf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5435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428-9837-4A4A-B252-64BF92B1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RetinaNet, focal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7CF12-4AA7-524B-AE42-88CADA247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7482"/>
            <a:ext cx="12192000" cy="3600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8B85-5DE4-FA4B-81F9-D17ED636A2E8}"/>
              </a:ext>
            </a:extLst>
          </p:cNvPr>
          <p:cNvSpPr txBox="1"/>
          <p:nvPr/>
        </p:nvSpPr>
        <p:spPr>
          <a:xfrm>
            <a:off x="838200" y="5934670"/>
            <a:ext cx="1097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Lin, Tsung-Yi, Priya Goyal, Ross </a:t>
            </a:r>
            <a:r>
              <a:rPr lang="en-GB" dirty="0" err="1"/>
              <a:t>Girshick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and Piotr </a:t>
            </a:r>
            <a:r>
              <a:rPr lang="en-GB" dirty="0" err="1"/>
              <a:t>Dollár</a:t>
            </a:r>
            <a:r>
              <a:rPr lang="en-GB" dirty="0"/>
              <a:t>. "Focal loss for dense object detection."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2980-2988. 2017.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http://openaccess.thecvf.com/content_ICCV_2017/papers/Lin_Focal_Loss_for_ICCV_2017_paper.pdf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82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FDF-8C96-834C-B3CB-861E7D9C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ru-RU" dirty="0"/>
              <a:t>Цена/качество современных детекторов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029ED-184A-D046-8D84-AB9D4458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080" y="1253330"/>
            <a:ext cx="9984142" cy="53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3749-C0EF-8E4F-988A-B9E44AD8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2194"/>
          </a:xfrm>
        </p:spPr>
        <p:txBody>
          <a:bodyPr/>
          <a:lstStyle/>
          <a:p>
            <a:r>
              <a:rPr lang="ru-RU" dirty="0"/>
              <a:t>Выбор параметров </a:t>
            </a:r>
            <a:r>
              <a:rPr lang="en-US" dirty="0"/>
              <a:t>HOG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740095-DDA6-AA47-97DB-34F8B32F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10" y="802194"/>
            <a:ext cx="9839779" cy="6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7C52-CB02-9E44-BB50-83E6B91A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458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параметров </a:t>
            </a:r>
            <a:r>
              <a:rPr lang="en-RU" dirty="0"/>
              <a:t>HOG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60C2B-E6C5-9046-94B0-00866829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032" y="1215957"/>
            <a:ext cx="7321690" cy="49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86DA-07DD-8949-B607-985D0481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US" dirty="0"/>
              <a:t>Deformable part model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9ACA1-FB52-C447-8926-D4EA085A3CA4}"/>
              </a:ext>
            </a:extLst>
          </p:cNvPr>
          <p:cNvSpPr txBox="1"/>
          <p:nvPr/>
        </p:nvSpPr>
        <p:spPr>
          <a:xfrm>
            <a:off x="79442" y="5525321"/>
            <a:ext cx="1203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Pedro, David </a:t>
            </a:r>
            <a:r>
              <a:rPr lang="en-GB" dirty="0" err="1"/>
              <a:t>McAllester</a:t>
            </a:r>
            <a:r>
              <a:rPr lang="en-GB" dirty="0"/>
              <a:t>, and Deva Ramanan. "A discriminatively trained, multiscale, deformable part model." In </a:t>
            </a:r>
            <a:r>
              <a:rPr lang="en-GB" i="1" dirty="0"/>
              <a:t>2008 IEEE Conference on Computer Vision and Pattern Recognition</a:t>
            </a:r>
            <a:r>
              <a:rPr lang="en-GB" dirty="0"/>
              <a:t>, pp. 1-8. IEEE, 2008.</a:t>
            </a:r>
          </a:p>
          <a:p>
            <a:r>
              <a:rPr lang="en-GB" dirty="0">
                <a:hlinkClick r:id="rId2"/>
              </a:rPr>
              <a:t>http://people.eecs.berkeley.edu/~efros/courses/LBMV09/presentations/latent_presentation.pdf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http://lear.inrialpes.fr/~oneata/reading_group/dpm.pdf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9C27-D4CA-F644-BE86-D873BCF4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91" y="1687895"/>
            <a:ext cx="8174476" cy="36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4B45-27AE-6346-9DE4-C642465A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13587" cy="636824"/>
          </a:xfrm>
        </p:spPr>
        <p:txBody>
          <a:bodyPr>
            <a:normAutofit fontScale="90000"/>
          </a:bodyPr>
          <a:lstStyle/>
          <a:p>
            <a:r>
              <a:rPr lang="ru-RU" dirty="0"/>
              <a:t>Пирамида гистограмм градиентов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5E4422-3A9C-134D-8E33-EED87A48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29" y="1264596"/>
            <a:ext cx="6777280" cy="53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0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C2CA-B8C0-F644-8FD7-6A4C3B4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3" y="365126"/>
            <a:ext cx="10575587" cy="715034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18E08-29AC-7C4C-A542-68A5AF74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04" y="1165885"/>
            <a:ext cx="7137400" cy="113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60EAF-4A5A-6F4C-88AA-557B0BDAD873}"/>
              </a:ext>
            </a:extLst>
          </p:cNvPr>
          <p:cNvSpPr txBox="1"/>
          <p:nvPr/>
        </p:nvSpPr>
        <p:spPr>
          <a:xfrm>
            <a:off x="0" y="5729592"/>
            <a:ext cx="1210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"Distance transforms of sampled functions." </a:t>
            </a:r>
            <a:r>
              <a:rPr lang="en-GB" i="1" dirty="0"/>
              <a:t>Theory of computing</a:t>
            </a:r>
            <a:r>
              <a:rPr lang="en-GB" dirty="0"/>
              <a:t> 8, no. 1 (2012): 415-428.</a:t>
            </a:r>
            <a:endParaRPr lang="ru-RU" dirty="0">
              <a:hlinkClick r:id="rId3"/>
            </a:endParaRPr>
          </a:p>
          <a:p>
            <a:r>
              <a:rPr lang="en-GB" dirty="0">
                <a:hlinkClick r:id="rId3"/>
              </a:rPr>
              <a:t>http://www.theoryofcomputing.org/articles/v008a019/v008a019.pdf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6C993-4F93-DA4D-932E-6A203C01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69" y="2296185"/>
            <a:ext cx="6663870" cy="3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6ECA-6067-114E-9D5F-25E8476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4" y="297032"/>
            <a:ext cx="10515600" cy="1325563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AD4BB-2262-9148-B3BD-1E6A5737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931" y="44112"/>
            <a:ext cx="5604154" cy="65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2767-B2FD-D647-89AA-4D9E5F2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57908-0AF8-2341-9400-8625E69EB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53" y="1911350"/>
            <a:ext cx="8305800" cy="303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ED888-F11E-0049-86AE-B697E728C0B1}"/>
              </a:ext>
            </a:extLst>
          </p:cNvPr>
          <p:cNvSpPr txBox="1"/>
          <p:nvPr/>
        </p:nvSpPr>
        <p:spPr>
          <a:xfrm>
            <a:off x="162127" y="5715298"/>
            <a:ext cx="1186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Ross, Jeff Donahue, Trevor Darrell, and Jitendra Malik. "Rich feature hierarchies for accurate object detection and semantic segmentation."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580-587. 2014. </a:t>
            </a:r>
            <a:r>
              <a:rPr lang="en-GB" dirty="0">
                <a:hlinkClick r:id="rId3"/>
              </a:rPr>
              <a:t>http://openaccess.thecvf.com/content_cvpr_2014/papers/Girshick_Rich_Feature_Hierarchies_2014_CVPR_paper.pdf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2155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11160</TotalTime>
  <Words>1013</Words>
  <Application>Microsoft Macintosh PowerPoint</Application>
  <PresentationFormat>Widescreen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Выделение объектов на изображении</vt:lpstr>
      <vt:lpstr>HOG – гистограмма ориентированных градиентов</vt:lpstr>
      <vt:lpstr>Выбор параметров HOG</vt:lpstr>
      <vt:lpstr>Выбор параметров HOG</vt:lpstr>
      <vt:lpstr>Deformable part model</vt:lpstr>
      <vt:lpstr>Пирамида гистограмм градиентов</vt:lpstr>
      <vt:lpstr>Этап принятия решения</vt:lpstr>
      <vt:lpstr>Этап принятия решения</vt:lpstr>
      <vt:lpstr>R-CNN</vt:lpstr>
      <vt:lpstr>R-CNN - стадии</vt:lpstr>
      <vt:lpstr>R-CNN результаты</vt:lpstr>
      <vt:lpstr>FAST R-CNN</vt:lpstr>
      <vt:lpstr>Основные моменты FAST R-CNN</vt:lpstr>
      <vt:lpstr>Faster R-CNN</vt:lpstr>
      <vt:lpstr>Детали Faster-RCNN</vt:lpstr>
      <vt:lpstr>YOLO</vt:lpstr>
      <vt:lpstr>YOLO</vt:lpstr>
      <vt:lpstr>YOLO</vt:lpstr>
      <vt:lpstr>YOLO результаты</vt:lpstr>
      <vt:lpstr>SSD – single shot detector</vt:lpstr>
      <vt:lpstr>Детали реализации SSD</vt:lpstr>
      <vt:lpstr>Детали реализации SSD</vt:lpstr>
      <vt:lpstr> SSD результаты</vt:lpstr>
      <vt:lpstr>YOLO9000: Better, Faster, Stronger </vt:lpstr>
      <vt:lpstr>Результаты YOLOv2</vt:lpstr>
      <vt:lpstr>Результаты YOLOv3</vt:lpstr>
      <vt:lpstr>RetinaNet, focal loss</vt:lpstr>
      <vt:lpstr>Цена/качество современных детекторов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Выделение объектов на изображении</dc:title>
  <dc:creator>Microsoft Office User</dc:creator>
  <cp:lastModifiedBy>Microsoft Office User</cp:lastModifiedBy>
  <cp:revision>37</cp:revision>
  <dcterms:created xsi:type="dcterms:W3CDTF">2020-03-05T13:44:26Z</dcterms:created>
  <dcterms:modified xsi:type="dcterms:W3CDTF">2021-03-11T23:48:38Z</dcterms:modified>
</cp:coreProperties>
</file>